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9" r:id="rId3"/>
    <p:sldId id="260" r:id="rId4"/>
    <p:sldId id="261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6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292" r:id="rId43"/>
    <p:sldId id="294" r:id="rId44"/>
    <p:sldId id="29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95"/>
    <a:srgbClr val="EDB220"/>
    <a:srgbClr val="F3B329"/>
    <a:srgbClr val="0089C7"/>
    <a:srgbClr val="FBB900"/>
    <a:srgbClr val="EBB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78"/>
    <p:restoredTop sz="94705"/>
  </p:normalViewPr>
  <p:slideViewPr>
    <p:cSldViewPr snapToGrid="0" snapToObjects="1" showGuides="1"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F7A0F-EE90-F74B-ADCB-520E7CF7BA7C}" type="datetimeFigureOut">
              <a:rPr lang="en-US" smtClean="0"/>
              <a:t>8/11/2017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E20CA-F4C1-E247-8E3F-A30190A61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E20CA-F4C1-E247-8E3F-A30190A61B4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3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51" y="5983616"/>
            <a:ext cx="1627554" cy="671944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6210000"/>
            <a:ext cx="4572000" cy="46672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0" baseline="0" smtClean="0">
                <a:solidFill>
                  <a:srgbClr val="005B95"/>
                </a:solidFill>
                <a:effectLst/>
                <a:latin typeface="Trebuchet MS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Helvetica" charset="0"/>
              </a:rPr>
              <a:t>Date of conference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2017  Vision Eye Institute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584001D-4255-6345-87F5-87714EB2D3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6594" y="1181099"/>
            <a:ext cx="1478756" cy="4995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1181099"/>
            <a:ext cx="6170612" cy="49958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2743700"/>
            <a:ext cx="5581150" cy="1440000"/>
          </a:xfrm>
        </p:spPr>
        <p:txBody>
          <a:bodyPr anchor="t" anchorCtr="0">
            <a:normAutofit/>
          </a:bodyPr>
          <a:lstStyle>
            <a:lvl1pPr>
              <a:lnSpc>
                <a:spcPts val="38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000" y="4320001"/>
            <a:ext cx="5581150" cy="1198150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buNone/>
              <a:defRPr sz="28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51" y="5983616"/>
            <a:ext cx="1627554" cy="67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800000"/>
            <a:ext cx="360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0" y="1800000"/>
            <a:ext cx="36619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1080000"/>
            <a:ext cx="7918200" cy="65563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3868340" cy="359000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0" y="2340000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001" y="1799999"/>
            <a:ext cx="3778200" cy="359001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001" y="2340000"/>
            <a:ext cx="37782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1080000"/>
            <a:ext cx="3600200" cy="78055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0" y="1080000"/>
            <a:ext cx="4627150" cy="5025938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00" y="1980000"/>
            <a:ext cx="3600200" cy="41259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1079500"/>
            <a:ext cx="3612900" cy="83185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0000" y="1079500"/>
            <a:ext cx="4322350" cy="47815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00" y="1980000"/>
            <a:ext cx="361290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1080000"/>
            <a:ext cx="792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7920000" cy="432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r="310"/>
          <a:stretch/>
        </p:blipFill>
        <p:spPr>
          <a:xfrm>
            <a:off x="6283569" y="180000"/>
            <a:ext cx="2860431" cy="64760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80000"/>
            <a:ext cx="6453554" cy="647605"/>
          </a:xfrm>
          <a:prstGeom prst="rect">
            <a:avLst/>
          </a:prstGeom>
          <a:solidFill>
            <a:srgbClr val="FB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51" y="5983616"/>
            <a:ext cx="1627554" cy="67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0" i="0" kern="1200" baseline="0">
          <a:solidFill>
            <a:srgbClr val="EBB21E"/>
          </a:solidFill>
          <a:latin typeface="Trebuchet MS Bold" charset="0"/>
          <a:ea typeface="+mj-ea"/>
          <a:cs typeface="+mj-cs"/>
        </a:defRPr>
      </a:lvl1pPr>
    </p:titleStyle>
    <p:bodyStyle>
      <a:lvl1pPr marL="171450" indent="-180000" algn="l" defTabSz="685800" rtl="0" eaLnBrk="1" latinLnBrk="0" hangingPunct="1">
        <a:lnSpc>
          <a:spcPts val="2200"/>
        </a:lnSpc>
        <a:spcBef>
          <a:spcPts val="300"/>
        </a:spcBef>
        <a:buClr>
          <a:srgbClr val="005B95"/>
        </a:buClr>
        <a:buFont typeface="Wingdings" charset="2"/>
        <a:buChar char="§"/>
        <a:defRPr sz="1800" kern="1200" baseline="0">
          <a:solidFill>
            <a:schemeClr val="tx1"/>
          </a:solidFill>
          <a:latin typeface="Trebuchet MS" charset="0"/>
          <a:ea typeface="+mn-ea"/>
          <a:cs typeface="+mn-cs"/>
        </a:defRPr>
      </a:lvl1pPr>
      <a:lvl2pPr marL="514350" indent="-180000" algn="l" defTabSz="685800" rtl="0" eaLnBrk="1" latinLnBrk="0" hangingPunct="1">
        <a:lnSpc>
          <a:spcPts val="2200"/>
        </a:lnSpc>
        <a:spcBef>
          <a:spcPts val="300"/>
        </a:spcBef>
        <a:buClr>
          <a:srgbClr val="005B95"/>
        </a:buClr>
        <a:buFont typeface="Wingdings" charset="2"/>
        <a:buChar char="§"/>
        <a:defRPr sz="1800" kern="1200" baseline="0">
          <a:solidFill>
            <a:schemeClr val="tx1"/>
          </a:solidFill>
          <a:latin typeface="Trebuchet MS" charset="0"/>
          <a:ea typeface="+mn-ea"/>
          <a:cs typeface="+mn-cs"/>
        </a:defRPr>
      </a:lvl2pPr>
      <a:lvl3pPr marL="857250" indent="-180000" algn="l" defTabSz="685800" rtl="0" eaLnBrk="1" latinLnBrk="0" hangingPunct="1">
        <a:lnSpc>
          <a:spcPts val="2200"/>
        </a:lnSpc>
        <a:spcBef>
          <a:spcPts val="300"/>
        </a:spcBef>
        <a:buClr>
          <a:srgbClr val="005B95"/>
        </a:buClr>
        <a:buFont typeface="Wingdings" charset="2"/>
        <a:buChar char="§"/>
        <a:defRPr sz="1800" kern="1200" baseline="0">
          <a:solidFill>
            <a:schemeClr val="tx1"/>
          </a:solidFill>
          <a:latin typeface="Trebuchet MS" charset="0"/>
          <a:ea typeface="+mn-ea"/>
          <a:cs typeface="+mn-cs"/>
        </a:defRPr>
      </a:lvl3pPr>
      <a:lvl4pPr marL="1200150" indent="-180000" algn="l" defTabSz="685800" rtl="0" eaLnBrk="1" latinLnBrk="0" hangingPunct="1">
        <a:lnSpc>
          <a:spcPts val="2200"/>
        </a:lnSpc>
        <a:spcBef>
          <a:spcPts val="300"/>
        </a:spcBef>
        <a:buClr>
          <a:srgbClr val="005B95"/>
        </a:buClr>
        <a:buFont typeface="Wingdings" charset="2"/>
        <a:buChar char="§"/>
        <a:defRPr sz="1800" kern="1200" baseline="0">
          <a:solidFill>
            <a:schemeClr val="tx1"/>
          </a:solidFill>
          <a:latin typeface="Trebuchet MS" charset="0"/>
          <a:ea typeface="+mn-ea"/>
          <a:cs typeface="+mn-cs"/>
        </a:defRPr>
      </a:lvl4pPr>
      <a:lvl5pPr marL="1543050" indent="-180000" algn="l" defTabSz="685800" rtl="0" eaLnBrk="1" latinLnBrk="0" hangingPunct="1">
        <a:lnSpc>
          <a:spcPts val="2200"/>
        </a:lnSpc>
        <a:spcBef>
          <a:spcPts val="300"/>
        </a:spcBef>
        <a:buClr>
          <a:srgbClr val="005B95"/>
        </a:buClr>
        <a:buFont typeface="Wingdings" charset="2"/>
        <a:buChar char="§"/>
        <a:defRPr sz="1800" kern="1200" baseline="0">
          <a:solidFill>
            <a:schemeClr val="tx1"/>
          </a:solidFill>
          <a:latin typeface="Trebuchet MS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8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tiff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tiff"/><Relationship Id="rId4" Type="http://schemas.openxmlformats.org/officeDocument/2006/relationships/image" Target="../media/image56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iff"/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iff"/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if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tiff"/><Relationship Id="rId5" Type="http://schemas.openxmlformats.org/officeDocument/2006/relationships/image" Target="../media/image65.tiff"/><Relationship Id="rId4" Type="http://schemas.openxmlformats.org/officeDocument/2006/relationships/image" Target="../media/image64.tif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Sunday 13</a:t>
            </a:r>
            <a:r>
              <a:rPr lang="en-US" baseline="30000" dirty="0"/>
              <a:t>th</a:t>
            </a:r>
            <a:r>
              <a:rPr lang="en-US" dirty="0"/>
              <a:t> August 2017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80" y="2941351"/>
            <a:ext cx="4434840" cy="305939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058" y="876331"/>
            <a:ext cx="4067982" cy="4567745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040" y="582931"/>
            <a:ext cx="4693920" cy="257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06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994410"/>
            <a:ext cx="598932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84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40" y="3048031"/>
            <a:ext cx="4434840" cy="305939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5651" y="1011840"/>
            <a:ext cx="4067982" cy="4567745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040" y="582931"/>
            <a:ext cx="4693920" cy="257727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5166360" y="4392930"/>
            <a:ext cx="853440" cy="10511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41520" y="5140557"/>
            <a:ext cx="1935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   </a:t>
            </a:r>
            <a:r>
              <a:rPr lang="en-US" sz="2700" b="1" dirty="0"/>
              <a:t>ATROPHY </a:t>
            </a:r>
          </a:p>
        </p:txBody>
      </p:sp>
      <p:sp>
        <p:nvSpPr>
          <p:cNvPr id="7" name="Donut 6"/>
          <p:cNvSpPr/>
          <p:nvPr/>
        </p:nvSpPr>
        <p:spPr>
          <a:xfrm>
            <a:off x="4541520" y="1765818"/>
            <a:ext cx="3444240" cy="990000"/>
          </a:xfrm>
          <a:prstGeom prst="donut">
            <a:avLst>
              <a:gd name="adj" fmla="val 800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2040" y="1178232"/>
            <a:ext cx="36728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WELL DEMARCATED</a:t>
            </a:r>
          </a:p>
        </p:txBody>
      </p:sp>
      <p:sp>
        <p:nvSpPr>
          <p:cNvPr id="11" name="Left-Right Arrow Callout 10"/>
          <p:cNvSpPr/>
          <p:nvPr/>
        </p:nvSpPr>
        <p:spPr>
          <a:xfrm>
            <a:off x="2270760" y="2274570"/>
            <a:ext cx="1737360" cy="335280"/>
          </a:xfrm>
          <a:prstGeom prst="leftRight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1691640" y="4545256"/>
            <a:ext cx="17983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ELEVATED</a:t>
            </a:r>
          </a:p>
        </p:txBody>
      </p:sp>
    </p:spTree>
    <p:extLst>
      <p:ext uri="{BB962C8B-B14F-4D97-AF65-F5344CB8AC3E}">
        <p14:creationId xmlns:p14="http://schemas.microsoft.com/office/powerpoint/2010/main" val="386605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160" y="1116331"/>
            <a:ext cx="3887153" cy="4290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1116330"/>
            <a:ext cx="5227320" cy="429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17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960" y="1055370"/>
            <a:ext cx="6370320" cy="448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14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116331"/>
            <a:ext cx="3887153" cy="4290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1116330"/>
            <a:ext cx="5227320" cy="42900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3480" y="4194810"/>
            <a:ext cx="4556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EXCAVATED APPEARANCE =CHORIORETINAL </a:t>
            </a:r>
          </a:p>
        </p:txBody>
      </p:sp>
      <p:sp>
        <p:nvSpPr>
          <p:cNvPr id="3" name="Donut 2"/>
          <p:cNvSpPr/>
          <p:nvPr/>
        </p:nvSpPr>
        <p:spPr>
          <a:xfrm>
            <a:off x="1432560" y="1337853"/>
            <a:ext cx="2758440" cy="2963637"/>
          </a:xfrm>
          <a:prstGeom prst="donut">
            <a:avLst>
              <a:gd name="adj" fmla="val 563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0240" y="3883477"/>
            <a:ext cx="45415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ATROPHY : PIGMENT</a:t>
            </a:r>
          </a:p>
        </p:txBody>
      </p:sp>
    </p:spTree>
    <p:extLst>
      <p:ext uri="{BB962C8B-B14F-4D97-AF65-F5344CB8AC3E}">
        <p14:creationId xmlns:p14="http://schemas.microsoft.com/office/powerpoint/2010/main" val="97986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80" y="990571"/>
            <a:ext cx="4587240" cy="4484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83" y="990571"/>
            <a:ext cx="3949577" cy="4484399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flipH="1">
            <a:off x="5943600" y="4530090"/>
            <a:ext cx="502920" cy="62484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Up Arrow 6"/>
          <p:cNvSpPr/>
          <p:nvPr/>
        </p:nvSpPr>
        <p:spPr>
          <a:xfrm>
            <a:off x="6614160" y="3432810"/>
            <a:ext cx="411480" cy="109728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90436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98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9143999" cy="5143500"/>
          </a:xfrm>
          <a:effectLst/>
        </p:spPr>
      </p:pic>
      <p:sp>
        <p:nvSpPr>
          <p:cNvPr id="6" name="TextBox 5"/>
          <p:cNvSpPr txBox="1"/>
          <p:nvPr/>
        </p:nvSpPr>
        <p:spPr>
          <a:xfrm>
            <a:off x="270842" y="1131094"/>
            <a:ext cx="809293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latin typeface="Times New Roman" charset="0"/>
                <a:ea typeface="Times New Roman" charset="0"/>
                <a:cs typeface="Times New Roman" charset="0"/>
              </a:rPr>
              <a:t>     Considering...DARK   SPOTS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3244" y="2125266"/>
            <a:ext cx="726053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charset="0"/>
                <a:ea typeface="Times New Roman" charset="0"/>
                <a:cs typeface="Times New Roman" charset="0"/>
              </a:rPr>
              <a:t>What can we summarize from darker lesions?</a:t>
            </a:r>
          </a:p>
          <a:p>
            <a:endParaRPr lang="en-US" sz="27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700" b="1" dirty="0">
                <a:latin typeface="Times New Roman" charset="0"/>
                <a:ea typeface="Times New Roman" charset="0"/>
                <a:cs typeface="Times New Roman" charset="0"/>
              </a:rPr>
              <a:t>Often longstanding </a:t>
            </a:r>
          </a:p>
          <a:p>
            <a:endParaRPr lang="en-US" sz="27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700" b="1" dirty="0">
                <a:latin typeface="Times New Roman" charset="0"/>
                <a:ea typeface="Times New Roman" charset="0"/>
                <a:cs typeface="Times New Roman" charset="0"/>
              </a:rPr>
              <a:t>Well circumscribed = often inactive</a:t>
            </a:r>
          </a:p>
          <a:p>
            <a:endParaRPr lang="en-US" sz="27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700" b="1" dirty="0">
                <a:latin typeface="Times New Roman" charset="0"/>
                <a:ea typeface="Times New Roman" charset="0"/>
                <a:cs typeface="Times New Roman" charset="0"/>
              </a:rPr>
              <a:t>Can change over time : darker/deeper/extensive</a:t>
            </a:r>
          </a:p>
        </p:txBody>
      </p:sp>
    </p:spTree>
    <p:extLst>
      <p:ext uri="{BB962C8B-B14F-4D97-AF65-F5344CB8AC3E}">
        <p14:creationId xmlns:p14="http://schemas.microsoft.com/office/powerpoint/2010/main" val="2146839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98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9143999" cy="5143500"/>
          </a:xfrm>
          <a:effectLst/>
        </p:spPr>
      </p:pic>
      <p:sp>
        <p:nvSpPr>
          <p:cNvPr id="3" name="TextBox 2"/>
          <p:cNvSpPr txBox="1"/>
          <p:nvPr/>
        </p:nvSpPr>
        <p:spPr>
          <a:xfrm>
            <a:off x="270842" y="605489"/>
            <a:ext cx="72605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700" b="1" dirty="0">
                <a:latin typeface="Times New Roman" charset="0"/>
                <a:ea typeface="Times New Roman" charset="0"/>
                <a:cs typeface="Times New Roman" charset="0"/>
              </a:rPr>
              <a:t>When should you refer?</a:t>
            </a:r>
          </a:p>
          <a:p>
            <a:r>
              <a:rPr lang="en-US" sz="2700" b="1" dirty="0">
                <a:latin typeface="Times New Roman" charset="0"/>
                <a:ea typeface="Times New Roman" charset="0"/>
                <a:cs typeface="Times New Roman" charset="0"/>
              </a:rPr>
              <a:t>If any other associated pathology co=exists </a:t>
            </a:r>
          </a:p>
          <a:p>
            <a:endParaRPr lang="en-US" sz="27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7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7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7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7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41" y="1896958"/>
            <a:ext cx="8092938" cy="410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79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98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1"/>
            <a:ext cx="9143999" cy="5143500"/>
          </a:xfrm>
          <a:effectLst/>
        </p:spPr>
      </p:pic>
      <p:sp>
        <p:nvSpPr>
          <p:cNvPr id="6" name="TextBox 5"/>
          <p:cNvSpPr txBox="1"/>
          <p:nvPr/>
        </p:nvSpPr>
        <p:spPr>
          <a:xfrm>
            <a:off x="2246242" y="2869923"/>
            <a:ext cx="465151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latin typeface="Times New Roman" charset="0"/>
                <a:ea typeface="Times New Roman" charset="0"/>
                <a:cs typeface="Times New Roman" charset="0"/>
              </a:rPr>
              <a:t>     LIGHT SPOTS </a:t>
            </a:r>
          </a:p>
        </p:txBody>
      </p:sp>
    </p:spTree>
    <p:extLst>
      <p:ext uri="{BB962C8B-B14F-4D97-AF65-F5344CB8AC3E}">
        <p14:creationId xmlns:p14="http://schemas.microsoft.com/office/powerpoint/2010/main" val="98761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466" y="1256094"/>
            <a:ext cx="5581150" cy="1440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Seeing spots</a:t>
            </a:r>
            <a:r>
              <a:rPr lang="is-IS" b="1">
                <a:solidFill>
                  <a:schemeClr val="accent1">
                    <a:lumMod val="75000"/>
                  </a:schemeClr>
                </a:solidFill>
              </a:rPr>
              <a:t>…should I be worried?</a:t>
            </a:r>
            <a:br>
              <a:rPr lang="is-IS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4466" y="2985550"/>
            <a:ext cx="5581150" cy="1198150"/>
          </a:xfrm>
        </p:spPr>
        <p:txBody>
          <a:bodyPr>
            <a:noAutofit/>
          </a:bodyPr>
          <a:lstStyle/>
          <a:p>
            <a:r>
              <a:rPr lang="en-US" b="1" dirty="0"/>
              <a:t>Dr Christolyn Raj</a:t>
            </a:r>
          </a:p>
          <a:p>
            <a:endParaRPr lang="en-US" sz="2000" b="1" dirty="0"/>
          </a:p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CATARACT SURGERY</a:t>
            </a:r>
          </a:p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RETINAL DISEASE</a:t>
            </a:r>
          </a:p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GENERAL OPHTHALMOLOGY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90" y="41837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5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ng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1414"/>
            <a:ext cx="4058587" cy="249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86" y="857250"/>
            <a:ext cx="4384625" cy="4874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9877"/>
            <a:ext cx="4058586" cy="245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547" y="85725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ng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99547"/>
            <a:ext cx="4898865" cy="464009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865" y="1099547"/>
            <a:ext cx="3793888" cy="464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30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" y="857250"/>
            <a:ext cx="771144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960" y="857250"/>
            <a:ext cx="777240" cy="687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547" y="85725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3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ng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857250"/>
            <a:ext cx="8870429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80" y="5703570"/>
            <a:ext cx="2103120" cy="29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28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480" y="857250"/>
            <a:ext cx="7406640" cy="50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93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2" y="857250"/>
            <a:ext cx="7431374" cy="5143500"/>
          </a:xfrm>
        </p:spPr>
      </p:pic>
    </p:spTree>
    <p:extLst>
      <p:ext uri="{BB962C8B-B14F-4D97-AF65-F5344CB8AC3E}">
        <p14:creationId xmlns:p14="http://schemas.microsoft.com/office/powerpoint/2010/main" val="1118470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" y="1053150"/>
            <a:ext cx="6461760" cy="49476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" y="857250"/>
            <a:ext cx="6461760" cy="4947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865" y="857250"/>
            <a:ext cx="1476375" cy="883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865" y="857251"/>
            <a:ext cx="44577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0520" y="1299210"/>
            <a:ext cx="5090160" cy="3375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80" y="857250"/>
            <a:ext cx="4267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75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98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9143999" cy="5143500"/>
          </a:xfrm>
          <a:effectLst/>
        </p:spPr>
      </p:pic>
      <p:sp>
        <p:nvSpPr>
          <p:cNvPr id="6" name="TextBox 5"/>
          <p:cNvSpPr txBox="1"/>
          <p:nvPr/>
        </p:nvSpPr>
        <p:spPr>
          <a:xfrm>
            <a:off x="417155" y="857250"/>
            <a:ext cx="8092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latin typeface="Times New Roman" charset="0"/>
                <a:ea typeface="Times New Roman" charset="0"/>
                <a:cs typeface="Times New Roman" charset="0"/>
              </a:rPr>
              <a:t>Considering LIGHT SPOTS </a:t>
            </a:r>
          </a:p>
          <a:p>
            <a:r>
              <a:rPr lang="en-US" sz="2700" b="1" dirty="0">
                <a:latin typeface="Times New Roman" charset="0"/>
                <a:ea typeface="Times New Roman" charset="0"/>
                <a:cs typeface="Times New Roman" charset="0"/>
              </a:rPr>
              <a:t>Pattern recognition</a:t>
            </a:r>
          </a:p>
          <a:p>
            <a:endParaRPr lang="en-US" sz="405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5" y="2089856"/>
            <a:ext cx="3827585" cy="3830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25" y="2125266"/>
            <a:ext cx="3659574" cy="383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37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98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9143999" cy="5143500"/>
          </a:xfrm>
          <a:effectLst/>
        </p:spPr>
      </p:pic>
      <p:sp>
        <p:nvSpPr>
          <p:cNvPr id="6" name="TextBox 5"/>
          <p:cNvSpPr txBox="1"/>
          <p:nvPr/>
        </p:nvSpPr>
        <p:spPr>
          <a:xfrm>
            <a:off x="418017" y="970307"/>
            <a:ext cx="809293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latin typeface="Times New Roman" charset="0"/>
                <a:ea typeface="Times New Roman" charset="0"/>
                <a:cs typeface="Times New Roman" charset="0"/>
              </a:rPr>
              <a:t>Considering LIGHT SPOTS </a:t>
            </a:r>
          </a:p>
          <a:p>
            <a:endParaRPr lang="en-US" sz="405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621" y="1615459"/>
            <a:ext cx="72605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charset="0"/>
                <a:ea typeface="Times New Roman" charset="0"/>
                <a:cs typeface="Times New Roman" charset="0"/>
              </a:rPr>
              <a:t>Recognize the layer of retina involved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4" y="2266626"/>
            <a:ext cx="4239900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6" y="3928630"/>
            <a:ext cx="4250349" cy="21851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286052"/>
            <a:ext cx="4643966" cy="242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8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8" y="952615"/>
            <a:ext cx="3757613" cy="37328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469" y="1054161"/>
            <a:ext cx="1524000" cy="1463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91" y="1866530"/>
            <a:ext cx="1905000" cy="190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653" y="3637301"/>
            <a:ext cx="4429594" cy="224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75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98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1"/>
            <a:ext cx="9143999" cy="5143500"/>
          </a:xfrm>
          <a:effectLst/>
        </p:spPr>
      </p:pic>
      <p:sp>
        <p:nvSpPr>
          <p:cNvPr id="6" name="TextBox 5"/>
          <p:cNvSpPr txBox="1"/>
          <p:nvPr/>
        </p:nvSpPr>
        <p:spPr>
          <a:xfrm>
            <a:off x="1977886" y="2899741"/>
            <a:ext cx="559573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latin typeface="Times New Roman" charset="0"/>
                <a:ea typeface="Times New Roman" charset="0"/>
                <a:cs typeface="Times New Roman" charset="0"/>
              </a:rPr>
              <a:t> COLOURED   SPOTS </a:t>
            </a:r>
          </a:p>
        </p:txBody>
      </p:sp>
    </p:spTree>
    <p:extLst>
      <p:ext uri="{BB962C8B-B14F-4D97-AF65-F5344CB8AC3E}">
        <p14:creationId xmlns:p14="http://schemas.microsoft.com/office/powerpoint/2010/main" val="1425139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23" y="1084288"/>
            <a:ext cx="6169702" cy="46635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547" y="85725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0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ng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62" y="857250"/>
            <a:ext cx="77196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82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" y="85725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84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3" y="857250"/>
            <a:ext cx="4061118" cy="3667539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673" y="3009637"/>
            <a:ext cx="4500391" cy="2893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064" y="2927852"/>
            <a:ext cx="4222637" cy="2975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852" y="770836"/>
            <a:ext cx="4229849" cy="256281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3" y="747856"/>
            <a:ext cx="4493180" cy="226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02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857250"/>
            <a:ext cx="790956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857250"/>
            <a:ext cx="1783080" cy="4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73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857250"/>
            <a:ext cx="790956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857250"/>
            <a:ext cx="1783080" cy="445770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>
            <a:off x="2148840" y="1634490"/>
            <a:ext cx="1920240" cy="33528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Left Arrow 2"/>
          <p:cNvSpPr/>
          <p:nvPr/>
        </p:nvSpPr>
        <p:spPr>
          <a:xfrm>
            <a:off x="2682240" y="4758690"/>
            <a:ext cx="2407920" cy="24384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/>
          <p:cNvSpPr/>
          <p:nvPr/>
        </p:nvSpPr>
        <p:spPr>
          <a:xfrm>
            <a:off x="5684520" y="2487930"/>
            <a:ext cx="1219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Oval 7"/>
          <p:cNvSpPr/>
          <p:nvPr/>
        </p:nvSpPr>
        <p:spPr>
          <a:xfrm>
            <a:off x="5989320" y="2442210"/>
            <a:ext cx="10668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Oval 8"/>
          <p:cNvSpPr/>
          <p:nvPr/>
        </p:nvSpPr>
        <p:spPr>
          <a:xfrm flipV="1">
            <a:off x="5532120" y="2987041"/>
            <a:ext cx="152400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99632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796" y="969677"/>
            <a:ext cx="5178633" cy="4845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86" y="1958715"/>
            <a:ext cx="3028950" cy="2068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639" y="5253116"/>
            <a:ext cx="5441430" cy="7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58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320" y="857250"/>
            <a:ext cx="7650480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5" name="Up Arrow 4"/>
          <p:cNvSpPr/>
          <p:nvPr/>
        </p:nvSpPr>
        <p:spPr>
          <a:xfrm>
            <a:off x="1600200" y="4621530"/>
            <a:ext cx="396240" cy="156972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Down Arrow 5"/>
          <p:cNvSpPr/>
          <p:nvPr/>
        </p:nvSpPr>
        <p:spPr>
          <a:xfrm>
            <a:off x="6096000" y="3280410"/>
            <a:ext cx="320040" cy="134112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Donut 6"/>
          <p:cNvSpPr/>
          <p:nvPr/>
        </p:nvSpPr>
        <p:spPr>
          <a:xfrm>
            <a:off x="4617720" y="2773680"/>
            <a:ext cx="853440" cy="655320"/>
          </a:xfrm>
          <a:prstGeom prst="donut">
            <a:avLst>
              <a:gd name="adj" fmla="val 87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6256020" y="1160145"/>
            <a:ext cx="640080" cy="777240"/>
          </a:xfrm>
          <a:prstGeom prst="donut">
            <a:avLst>
              <a:gd name="adj" fmla="val 7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769" y="85725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4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ng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98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9143999" cy="5143500"/>
          </a:xfrm>
          <a:effectLst/>
        </p:spPr>
      </p:pic>
      <p:sp>
        <p:nvSpPr>
          <p:cNvPr id="6" name="TextBox 5"/>
          <p:cNvSpPr txBox="1"/>
          <p:nvPr/>
        </p:nvSpPr>
        <p:spPr>
          <a:xfrm>
            <a:off x="1556717" y="1227521"/>
            <a:ext cx="809293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latin typeface="Times New Roman" charset="0"/>
                <a:ea typeface="Times New Roman" charset="0"/>
                <a:cs typeface="Times New Roman" charset="0"/>
              </a:rPr>
              <a:t>     Take home messages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132" y="2520540"/>
            <a:ext cx="726053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charset="0"/>
                <a:ea typeface="Times New Roman" charset="0"/>
                <a:cs typeface="Times New Roman" charset="0"/>
              </a:rPr>
              <a:t>Look at the big picture</a:t>
            </a:r>
          </a:p>
          <a:p>
            <a:endParaRPr lang="en-US" sz="27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700" b="1" dirty="0">
                <a:latin typeface="Times New Roman" charset="0"/>
                <a:ea typeface="Times New Roman" charset="0"/>
                <a:cs typeface="Times New Roman" charset="0"/>
              </a:rPr>
              <a:t>Remember to SPOT  !</a:t>
            </a:r>
          </a:p>
        </p:txBody>
      </p:sp>
    </p:spTree>
    <p:extLst>
      <p:ext uri="{BB962C8B-B14F-4D97-AF65-F5344CB8AC3E}">
        <p14:creationId xmlns:p14="http://schemas.microsoft.com/office/powerpoint/2010/main" val="147942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" y="1086989"/>
            <a:ext cx="5348081" cy="4537265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08" y="1086989"/>
            <a:ext cx="4442792" cy="453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40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4358" y="1543050"/>
            <a:ext cx="7886700" cy="4220308"/>
          </a:xfrm>
        </p:spPr>
        <p:txBody>
          <a:bodyPr/>
          <a:lstStyle/>
          <a:p>
            <a:r>
              <a:rPr lang="en-US" sz="2700" b="1" dirty="0"/>
              <a:t>S</a:t>
            </a:r>
            <a:r>
              <a:rPr lang="en-US" dirty="0"/>
              <a:t> :  Confirm the </a:t>
            </a:r>
            <a:r>
              <a:rPr lang="en-US" sz="2700" b="1" dirty="0"/>
              <a:t>SPOT </a:t>
            </a:r>
          </a:p>
          <a:p>
            <a:endParaRPr lang="en-US" sz="2700" b="1" dirty="0"/>
          </a:p>
          <a:p>
            <a:r>
              <a:rPr lang="en-US" sz="2700" b="1" dirty="0"/>
              <a:t>P</a:t>
            </a:r>
            <a:r>
              <a:rPr lang="en-US" dirty="0"/>
              <a:t> : Look for a </a:t>
            </a:r>
            <a:r>
              <a:rPr lang="en-US" sz="2700" b="1" dirty="0"/>
              <a:t>PATTERN </a:t>
            </a:r>
          </a:p>
          <a:p>
            <a:endParaRPr lang="en-US" sz="2700" b="1" dirty="0"/>
          </a:p>
          <a:p>
            <a:r>
              <a:rPr lang="en-US" sz="2700" b="1" dirty="0"/>
              <a:t>O</a:t>
            </a:r>
            <a:r>
              <a:rPr lang="en-US" dirty="0"/>
              <a:t> : Is it involving the </a:t>
            </a:r>
            <a:r>
              <a:rPr lang="en-US" sz="2700" b="1" dirty="0"/>
              <a:t>OUTER</a:t>
            </a:r>
            <a:r>
              <a:rPr lang="en-US" dirty="0"/>
              <a:t> retina?</a:t>
            </a:r>
          </a:p>
          <a:p>
            <a:endParaRPr lang="en-US" dirty="0"/>
          </a:p>
          <a:p>
            <a:r>
              <a:rPr lang="en-US" sz="2700" b="1" dirty="0"/>
              <a:t>T</a:t>
            </a:r>
            <a:r>
              <a:rPr lang="en-US" dirty="0"/>
              <a:t> : Determine the </a:t>
            </a:r>
            <a:r>
              <a:rPr lang="en-US" sz="2700" b="1" dirty="0"/>
              <a:t>TIME FRAME </a:t>
            </a:r>
            <a:r>
              <a:rPr lang="en-US" dirty="0"/>
              <a:t>: acute or chronic?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769" y="85725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6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ng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98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9143999" cy="5143500"/>
          </a:xfrm>
          <a:effectLst/>
        </p:spPr>
      </p:pic>
      <p:sp>
        <p:nvSpPr>
          <p:cNvPr id="6" name="TextBox 5"/>
          <p:cNvSpPr txBox="1"/>
          <p:nvPr/>
        </p:nvSpPr>
        <p:spPr>
          <a:xfrm>
            <a:off x="2426665" y="2644804"/>
            <a:ext cx="809293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latin typeface="Times New Roman" charset="0"/>
                <a:ea typeface="Times New Roman" charset="0"/>
                <a:cs typeface="Times New Roman" charset="0"/>
              </a:rPr>
              <a:t>     www.theretinalhub.com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78" y="2298174"/>
            <a:ext cx="2825142" cy="2186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89" y="857250"/>
            <a:ext cx="9144000" cy="1254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89" y="4494785"/>
            <a:ext cx="9027822" cy="16667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8467" y="3196300"/>
            <a:ext cx="3421711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Launched  Feb 2017</a:t>
            </a:r>
          </a:p>
          <a:p>
            <a:r>
              <a:rPr lang="en-US" dirty="0"/>
              <a:t>To foster co-management  and a tool for sharing  knowledge</a:t>
            </a:r>
          </a:p>
          <a:p>
            <a:endParaRPr lang="en-US" sz="1350" dirty="0"/>
          </a:p>
          <a:p>
            <a:r>
              <a:rPr lang="en-US" sz="2100" b="1" dirty="0">
                <a:solidFill>
                  <a:schemeClr val="bg1"/>
                </a:solidFill>
              </a:rPr>
              <a:t>2,235 HITS</a:t>
            </a:r>
          </a:p>
          <a:p>
            <a:endParaRPr lang="en-US" sz="2100" b="1" dirty="0">
              <a:solidFill>
                <a:schemeClr val="bg1"/>
              </a:solidFill>
            </a:endParaRPr>
          </a:p>
          <a:p>
            <a:r>
              <a:rPr lang="en-US" sz="2100" b="1" dirty="0">
                <a:solidFill>
                  <a:schemeClr val="bg1"/>
                </a:solidFill>
              </a:rPr>
              <a:t>Case studies featured in Mivision</a:t>
            </a:r>
          </a:p>
        </p:txBody>
      </p:sp>
    </p:spTree>
    <p:extLst>
      <p:ext uri="{BB962C8B-B14F-4D97-AF65-F5344CB8AC3E}">
        <p14:creationId xmlns:p14="http://schemas.microsoft.com/office/powerpoint/2010/main" val="1929396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5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312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4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6" y="1006338"/>
            <a:ext cx="4785692" cy="4681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33" y="1503211"/>
            <a:ext cx="3316574" cy="368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0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7073"/>
            <a:ext cx="7847351" cy="4530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47" y="1882515"/>
            <a:ext cx="3429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7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4" y="3212823"/>
            <a:ext cx="4234069" cy="25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42" y="857250"/>
            <a:ext cx="3309731" cy="2191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573" y="693255"/>
            <a:ext cx="4246494" cy="53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0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98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1"/>
            <a:ext cx="9143999" cy="5143500"/>
          </a:xfrm>
          <a:effectLst/>
        </p:spPr>
      </p:pic>
      <p:sp>
        <p:nvSpPr>
          <p:cNvPr id="6" name="TextBox 5"/>
          <p:cNvSpPr txBox="1"/>
          <p:nvPr/>
        </p:nvSpPr>
        <p:spPr>
          <a:xfrm>
            <a:off x="2246242" y="2869923"/>
            <a:ext cx="465151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latin typeface="Times New Roman" charset="0"/>
                <a:ea typeface="Times New Roman" charset="0"/>
                <a:cs typeface="Times New Roman" charset="0"/>
              </a:rPr>
              <a:t>     DARK   SPOTS </a:t>
            </a:r>
          </a:p>
        </p:txBody>
      </p:sp>
    </p:spTree>
    <p:extLst>
      <p:ext uri="{BB962C8B-B14F-4D97-AF65-F5344CB8AC3E}">
        <p14:creationId xmlns:p14="http://schemas.microsoft.com/office/powerpoint/2010/main" val="201567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57250"/>
            <a:ext cx="827532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973" y="857250"/>
            <a:ext cx="714375" cy="396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973" y="1078230"/>
            <a:ext cx="714375" cy="3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20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I_360 1">
      <a:dk1>
        <a:srgbClr val="005B95"/>
      </a:dk1>
      <a:lt1>
        <a:srgbClr val="FFFEFE"/>
      </a:lt1>
      <a:dk2>
        <a:srgbClr val="0089C7"/>
      </a:dk2>
      <a:lt2>
        <a:srgbClr val="ECB220"/>
      </a:lt2>
      <a:accent1>
        <a:srgbClr val="005B95"/>
      </a:accent1>
      <a:accent2>
        <a:srgbClr val="ECB220"/>
      </a:accent2>
      <a:accent3>
        <a:srgbClr val="A5A5A5"/>
      </a:accent3>
      <a:accent4>
        <a:srgbClr val="005B95"/>
      </a:accent4>
      <a:accent5>
        <a:srgbClr val="005B95"/>
      </a:accent5>
      <a:accent6>
        <a:srgbClr val="005B95"/>
      </a:accent6>
      <a:hlink>
        <a:srgbClr val="005B95"/>
      </a:hlink>
      <a:folHlink>
        <a:srgbClr val="0089C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I26442_360_powerpoint_FA" id="{B9465509-DB9C-1D4A-941D-8CF988BA8EC3}" vid="{D93D1BB7-4D74-AC4D-8581-0F197F811C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VEI26442_360_powerpoint_FA</Template>
  <TotalTime>21</TotalTime>
  <Words>169</Words>
  <Application>Microsoft Office PowerPoint</Application>
  <PresentationFormat>On-screen Show (4:3)</PresentationFormat>
  <Paragraphs>53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Helvetica</vt:lpstr>
      <vt:lpstr>Times New Roman</vt:lpstr>
      <vt:lpstr>Trebuchet MS</vt:lpstr>
      <vt:lpstr>Trebuchet MS Bold</vt:lpstr>
      <vt:lpstr>Wingdings</vt:lpstr>
      <vt:lpstr>Office Theme</vt:lpstr>
      <vt:lpstr>PowerPoint Presentation</vt:lpstr>
      <vt:lpstr>Seeing spots…should I be worried?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Awad</dc:creator>
  <cp:lastModifiedBy>Christolyn Raj</cp:lastModifiedBy>
  <cp:revision>6</cp:revision>
  <cp:lastPrinted>2017-06-30T04:13:45Z</cp:lastPrinted>
  <dcterms:created xsi:type="dcterms:W3CDTF">2017-07-05T01:19:41Z</dcterms:created>
  <dcterms:modified xsi:type="dcterms:W3CDTF">2017-08-10T22:15:22Z</dcterms:modified>
</cp:coreProperties>
</file>